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3BE41C-46FE-4BA9-95C3-3E6B1942BC13}" type="datetimeFigureOut">
              <a:rPr lang="en-US" smtClean="0"/>
              <a:pPr/>
              <a:t>8/22/2025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D40A7C-9402-4305-B63A-AC248BE3C25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40A7C-9402-4305-B63A-AC248BE3C253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5519B30-B7AA-4D16-A274-392B39A8F249}" type="datetimeFigureOut">
              <a:rPr lang="en-US" smtClean="0"/>
              <a:pPr/>
              <a:t>8/22/2025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B1CD7BA-5615-42AE-AD1F-34BCFF17F8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519B30-B7AA-4D16-A274-392B39A8F249}" type="datetimeFigureOut">
              <a:rPr lang="en-US" smtClean="0"/>
              <a:pPr/>
              <a:t>8/22/2025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1CD7BA-5615-42AE-AD1F-34BCFF17F8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519B30-B7AA-4D16-A274-392B39A8F249}" type="datetimeFigureOut">
              <a:rPr lang="en-US" smtClean="0"/>
              <a:pPr/>
              <a:t>8/22/2025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1CD7BA-5615-42AE-AD1F-34BCFF17F8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519B30-B7AA-4D16-A274-392B39A8F249}" type="datetimeFigureOut">
              <a:rPr lang="en-US" smtClean="0"/>
              <a:pPr/>
              <a:t>8/22/2025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1CD7BA-5615-42AE-AD1F-34BCFF17F8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519B30-B7AA-4D16-A274-392B39A8F249}" type="datetimeFigureOut">
              <a:rPr lang="en-US" smtClean="0"/>
              <a:pPr/>
              <a:t>8/22/2025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1CD7BA-5615-42AE-AD1F-34BCFF17F8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519B30-B7AA-4D16-A274-392B39A8F249}" type="datetimeFigureOut">
              <a:rPr lang="en-US" smtClean="0"/>
              <a:pPr/>
              <a:t>8/22/2025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1CD7BA-5615-42AE-AD1F-34BCFF17F8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519B30-B7AA-4D16-A274-392B39A8F249}" type="datetimeFigureOut">
              <a:rPr lang="en-US" smtClean="0"/>
              <a:pPr/>
              <a:t>8/22/2025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1CD7BA-5615-42AE-AD1F-34BCFF17F8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519B30-B7AA-4D16-A274-392B39A8F249}" type="datetimeFigureOut">
              <a:rPr lang="en-US" smtClean="0"/>
              <a:pPr/>
              <a:t>8/22/2025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1CD7BA-5615-42AE-AD1F-34BCFF17F8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519B30-B7AA-4D16-A274-392B39A8F249}" type="datetimeFigureOut">
              <a:rPr lang="en-US" smtClean="0"/>
              <a:pPr/>
              <a:t>8/22/2025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1CD7BA-5615-42AE-AD1F-34BCFF17F8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5519B30-B7AA-4D16-A274-392B39A8F249}" type="datetimeFigureOut">
              <a:rPr lang="en-US" smtClean="0"/>
              <a:pPr/>
              <a:t>8/22/2025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1CD7BA-5615-42AE-AD1F-34BCFF17F8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5519B30-B7AA-4D16-A274-392B39A8F249}" type="datetimeFigureOut">
              <a:rPr lang="en-US" smtClean="0"/>
              <a:pPr/>
              <a:t>8/22/2025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B1CD7BA-5615-42AE-AD1F-34BCFF17F8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5519B30-B7AA-4D16-A274-392B39A8F249}" type="datetimeFigureOut">
              <a:rPr lang="en-US" smtClean="0"/>
              <a:pPr/>
              <a:t>8/22/2025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B1CD7BA-5615-42AE-AD1F-34BCFF17F8B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1"/>
            <a:ext cx="7772400" cy="1828799"/>
          </a:xfrm>
        </p:spPr>
        <p:txBody>
          <a:bodyPr/>
          <a:lstStyle/>
          <a:p>
            <a:r>
              <a:rPr lang="en-US" b="1" u="sng" dirty="0" smtClean="0"/>
              <a:t>GCA Award Application</a:t>
            </a:r>
            <a:endParaRPr lang="en-US" b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43200"/>
            <a:ext cx="6400800" cy="2895600"/>
          </a:xfrm>
        </p:spPr>
        <p:txBody>
          <a:bodyPr/>
          <a:lstStyle/>
          <a:p>
            <a:r>
              <a:rPr lang="en-US" sz="3600" b="1" u="sng" dirty="0" smtClean="0">
                <a:solidFill>
                  <a:srgbClr val="FF0000"/>
                </a:solidFill>
              </a:rPr>
              <a:t>Directions</a:t>
            </a:r>
          </a:p>
          <a:p>
            <a:endParaRPr lang="en-US" sz="3600" b="1" u="sng" dirty="0" smtClean="0">
              <a:solidFill>
                <a:srgbClr val="FF0000"/>
              </a:solidFill>
            </a:endParaRPr>
          </a:p>
          <a:p>
            <a:r>
              <a:rPr lang="en-US" b="1" u="sng" dirty="0" smtClean="0">
                <a:solidFill>
                  <a:srgbClr val="FF0000"/>
                </a:solidFill>
              </a:rPr>
              <a:t>An easy guide to preparing </a:t>
            </a:r>
          </a:p>
          <a:p>
            <a:r>
              <a:rPr lang="en-US" b="1" u="sng" dirty="0" smtClean="0">
                <a:solidFill>
                  <a:srgbClr val="FF0000"/>
                </a:solidFill>
              </a:rPr>
              <a:t>your club awards</a:t>
            </a:r>
          </a:p>
          <a:p>
            <a:endParaRPr lang="en-US" b="1" u="sng" dirty="0" smtClean="0">
              <a:solidFill>
                <a:schemeClr val="accent5"/>
              </a:solidFill>
            </a:endParaRPr>
          </a:p>
        </p:txBody>
      </p:sp>
      <p:pic>
        <p:nvPicPr>
          <p:cNvPr id="19458" name="Picture 2" descr="https://www.bing.com/th/id/OIP.r5LNsxFiU5te9fgzLhSImAHaHy?w=180&amp;h=211&amp;c=8&amp;rs=1&amp;qlt=90&amp;o=6&amp;pid=3.1&amp;rm=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971800"/>
            <a:ext cx="2209800" cy="213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0" y="0"/>
            <a:ext cx="8855309" cy="326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sng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b="1" u="sng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STEP 6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200" b="1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4.  Project expenses and means of funding: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What money did you spend,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where did it come from. 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0"/>
            <a:ext cx="9070112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STEP 7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800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5.Continuing involvement, follow-up, maintenance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(sample)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 Garden Club will do what to follow-up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and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maintain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or improve project.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8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IMG_2574"/>
          <p:cNvPicPr/>
          <p:nvPr/>
        </p:nvPicPr>
        <p:blipFill>
          <a:blip r:embed="rId2" cstate="print"/>
          <a:stretch>
            <a:fillRect/>
          </a:stretch>
        </p:blipFill>
        <p:spPr>
          <a:xfrm rot="5400000">
            <a:off x="3242369" y="3234631"/>
            <a:ext cx="2224088" cy="367962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838200"/>
            <a:ext cx="563880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>
                <a:solidFill>
                  <a:srgbClr val="FF0000"/>
                </a:solidFill>
              </a:rPr>
              <a:t>STEP 8</a:t>
            </a:r>
            <a:r>
              <a:rPr lang="en-US" sz="2800" dirty="0">
                <a:solidFill>
                  <a:srgbClr val="FF0000"/>
                </a:solidFill>
              </a:rPr>
              <a:t>  </a:t>
            </a:r>
            <a:endParaRPr lang="en-US" sz="2800" dirty="0" smtClean="0">
              <a:solidFill>
                <a:srgbClr val="FF0000"/>
              </a:solidFill>
            </a:endParaRPr>
          </a:p>
          <a:p>
            <a:endParaRPr lang="en-US" dirty="0"/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Photos below: Add as many photos with descriptions (very important) of what you did.  A picture is worth a 1,000 words.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 Avoid staged photos of your club members only.  Action photos are rated better.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0"/>
            <a:ext cx="7224991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sng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b="1" u="sng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sng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b="1" u="sng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DO NOT GO OVER 3 PAGES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800" b="1" u="sng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SEND IN 3 COPIES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800" b="1" u="sng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TO PROGRAM CHAIR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(or Scan and send)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800" b="1" u="sng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Type</a:t>
            </a:r>
            <a:r>
              <a:rPr kumimoji="0" lang="en-US" sz="2800" b="1" i="0" u="sng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your application in 12 point font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sng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to be eligible for first place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143000" y="762000"/>
            <a:ext cx="5715000" cy="41148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43000" y="5029200"/>
            <a:ext cx="617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 sure to label each picture with description of activity.  Pictures can be any size, and as many as you want as long as the overall application does not exceed 3 pages.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0" y="0"/>
            <a:ext cx="8730275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200" b="1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HELPFUL NOTE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 </a:t>
            </a: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Board </a:t>
            </a: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Member Program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Chairs we ask that you send an email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to the Applicant once you receive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their award information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so everyone knows they have arrived</a:t>
            </a:r>
            <a:r>
              <a:rPr lang="en-US" sz="32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safely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If you feel the application can be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improved for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Deep South or National  Award consideration,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you can ask the applicant to make modifications to their submission as long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sz="2000" baseline="0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the amended application is received by Nov 15. 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0"/>
            <a:ext cx="8834470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Program chairs (Board Members)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are to evaluate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applications and send the first and second place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winners to the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State Awards Chairs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(Frances Butler and Carla Hewitt)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by no later than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Dec 1.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Also send a list of the names of any third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place or honorable mentions (any number)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you feel should get awards.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800" b="1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GCA Awards Chairs will send first place winners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that meet award categories on to Deep South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and National by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Jan 1.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en-US" sz="28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990600"/>
            <a:ext cx="6858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/>
          </a:p>
          <a:p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Hint: 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You can use the National Instructions to help you make your award photos and applications even more professional.</a:t>
            </a:r>
          </a:p>
          <a:p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Use the evaluation guide to help you include wording that enhances your application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762000"/>
            <a:ext cx="6858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Good Luck Earning your Awards</a:t>
            </a:r>
            <a:endParaRPr lang="en-US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91000" y="3505200"/>
            <a:ext cx="3200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You might find that your project will come under more than one award category.  Go ahead and modify your application to fit criteria of each award category and submit.</a:t>
            </a:r>
            <a:endParaRPr lang="en-US" dirty="0"/>
          </a:p>
        </p:txBody>
      </p:sp>
      <p:pic>
        <p:nvPicPr>
          <p:cNvPr id="2050" name="Picture 2" descr="https://www.bing.com/th/id/OIP.r5LNsxFiU5te9fgzLhSImAHaHy?w=180&amp;h=211&amp;c=8&amp;rs=1&amp;qlt=90&amp;o=6&amp;pid=3.1&amp;rm=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4038600"/>
            <a:ext cx="1981200" cy="205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0" y="3428999"/>
          <a:ext cx="6096000" cy="643128"/>
        </p:xfrm>
        <a:graphic>
          <a:graphicData uri="http://schemas.openxmlformats.org/drawingml/2006/table">
            <a:tbl>
              <a:tblPr/>
              <a:tblGrid>
                <a:gridCol w="1659077"/>
                <a:gridCol w="3384921"/>
                <a:gridCol w="1052002"/>
              </a:tblGrid>
              <a:tr h="490727">
                <a:tc>
                  <a:txBody>
                    <a:bodyPr/>
                    <a:lstStyle/>
                    <a:p>
                      <a:pPr marL="0" marR="0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Date of Application  </a:t>
                      </a:r>
                      <a:r>
                        <a:rPr lang="en-US" sz="1000" b="1" i="1" u="sng" kern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Date you apply but before Nov 15</a:t>
                      </a:r>
                      <a:r>
                        <a:rPr lang="en-US" sz="1000" kern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   </a:t>
                      </a:r>
                      <a:r>
                        <a:rPr lang="en-US" sz="800" kern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 kern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1039" marR="101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Name of Award Applied for:   </a:t>
                      </a:r>
                      <a:r>
                        <a:rPr lang="en-US" sz="800" i="1" u="sng" kern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Arbor Day</a:t>
                      </a:r>
                      <a:endParaRPr lang="en-US" sz="900" kern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000" b="1" i="1" u="sng" kern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Send in to Program Chair for your Award by Nov 15 in 3 copies</a:t>
                      </a:r>
                      <a:endParaRPr lang="en-US" sz="1000" kern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1039" marR="101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Award No. </a:t>
                      </a:r>
                      <a:r>
                        <a:rPr lang="en-US" sz="800" i="1" u="sng" kern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69</a:t>
                      </a:r>
                      <a:endParaRPr lang="en-US" sz="900" kern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800" b="1" kern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 kern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1039" marR="101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0"/>
            <a:ext cx="8242449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APPLICATION FOR GCA AWARD </a:t>
            </a:r>
            <a:r>
              <a:rPr kumimoji="0" lang="en-US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(SAMPLE- DUE NOV 15, 2025)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1" u="sng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STEP 1</a:t>
            </a:r>
            <a:r>
              <a:rPr kumimoji="0" lang="en-US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Be sure to submit by Nov 15 your award application for each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award number. 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00200" y="4876800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Look in </a:t>
            </a:r>
            <a:r>
              <a:rPr lang="en-US" dirty="0" err="1" smtClean="0"/>
              <a:t>Hortensia</a:t>
            </a:r>
            <a:r>
              <a:rPr lang="en-US" dirty="0" smtClean="0"/>
              <a:t> for Award Name and Number, and you will find the Program Chair name and contact info.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0" y="0"/>
            <a:ext cx="6440674" cy="658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NEW!!! 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As a new benefit, you may now scan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your award and email it to the Program Chair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assigned to your award number instead of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making 3 color copies.  This saves copy costs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and mailing.   Scanning will be optional for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this year, but become required for next year.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Most printers have a scanning option, where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you can print one copy then scan to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create a document.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Name the scanned documents in the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following manner: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Alabama, IV, Tuscaloosa, M, 69, Arbor Day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(State, </a:t>
            </a:r>
            <a:r>
              <a:rPr lang="en-US" sz="1400" b="1" i="1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Disrict</a:t>
            </a:r>
            <a:r>
              <a:rPr lang="en-US" sz="1400" b="1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Club Name, Size of Club S-M-L, Award #, Name e of Award</a:t>
            </a:r>
            <a:r>
              <a:rPr lang="en-US" sz="1400" b="1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Club Size Categories for GCA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i="1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</a:t>
            </a:r>
            <a:r>
              <a:rPr lang="en-US" sz="1400" b="1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1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Small Club                29 members and under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ii   Medium Club           30-59 members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i="1" baseline="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Iii</a:t>
            </a:r>
            <a:r>
              <a:rPr lang="en-US" sz="1400" b="1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Large Club              60-99 members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Iv   </a:t>
            </a:r>
            <a:r>
              <a:rPr lang="en-US" sz="1400" b="1" i="1" baseline="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Extra</a:t>
            </a:r>
            <a:r>
              <a:rPr lang="en-US" sz="1400" b="1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Large Club    100 members and over</a:t>
            </a:r>
            <a:endParaRPr kumimoji="0" lang="en-US" sz="14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524000" y="2532090"/>
          <a:ext cx="6096000" cy="2248125"/>
        </p:xfrm>
        <a:graphic>
          <a:graphicData uri="http://schemas.openxmlformats.org/drawingml/2006/table">
            <a:tbl>
              <a:tblPr/>
              <a:tblGrid>
                <a:gridCol w="1659077"/>
                <a:gridCol w="3384921"/>
                <a:gridCol w="1052002"/>
              </a:tblGrid>
              <a:tr h="559642">
                <a:tc>
                  <a:txBody>
                    <a:bodyPr/>
                    <a:lstStyle/>
                    <a:p>
                      <a:pPr marL="0" marR="0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[</a:t>
                      </a:r>
                      <a:r>
                        <a:rPr lang="en-US" sz="1000" kern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X  ] Garden Club                                  [  ] Group of Clubs                                 [  ] Individual                             [  ] Council or Federation</a:t>
                      </a:r>
                    </a:p>
                  </a:txBody>
                  <a:tcPr marL="101039" marR="101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000" i="1" u="sng" kern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Name of Your Club</a:t>
                      </a:r>
                      <a:endParaRPr lang="en-US" sz="1000" kern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1039" marR="101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kern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1039" marR="101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703">
                <a:tc>
                  <a:txBody>
                    <a:bodyPr/>
                    <a:lstStyle/>
                    <a:p>
                      <a:pPr marL="0" marR="0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Name of Applicant (type exactly as name should appear on award)</a:t>
                      </a:r>
                    </a:p>
                  </a:txBody>
                  <a:tcPr marL="101039" marR="101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900" b="1" i="1" u="sng" kern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Name of Your Club</a:t>
                      </a:r>
                      <a:endParaRPr lang="en-US" sz="900" kern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1039" marR="101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kern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1039" marR="101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867">
                <a:tc>
                  <a:txBody>
                    <a:bodyPr/>
                    <a:lstStyle/>
                    <a:p>
                      <a:pPr marL="0" marR="0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Name of Person Submitting Award Application:  </a:t>
                      </a:r>
                      <a:r>
                        <a:rPr lang="en-US" sz="1000" i="1" u="sng" kern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Name</a:t>
                      </a:r>
                      <a:endParaRPr lang="en-US" sz="1000" kern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1039" marR="101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Title  </a:t>
                      </a:r>
                      <a:r>
                        <a:rPr lang="en-US" sz="1000" b="1" i="1" u="sng" kern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Club Awards Chairman or Club President Submitting</a:t>
                      </a:r>
                      <a:endParaRPr lang="en-US" sz="1000" kern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1039" marR="101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kern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1039" marR="101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630">
                <a:tc>
                  <a:txBody>
                    <a:bodyPr/>
                    <a:lstStyle/>
                    <a:p>
                      <a:pPr marL="0" marR="0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Address – </a:t>
                      </a:r>
                      <a:r>
                        <a:rPr lang="en-US" sz="800" b="1" i="1" u="sng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Of person submitting</a:t>
                      </a:r>
                      <a:endParaRPr lang="en-US" sz="900" kern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1039" marR="101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City  </a:t>
                      </a:r>
                      <a:r>
                        <a:rPr lang="en-US" sz="1000" b="1" i="1" u="sng" kern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City</a:t>
                      </a:r>
                      <a:r>
                        <a:rPr lang="en-US" sz="1000" b="1" i="1" u="sng" kern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in which submitter lives</a:t>
                      </a:r>
                      <a:endParaRPr lang="en-US" sz="1000" kern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1039" marR="101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Zip  </a:t>
                      </a:r>
                      <a:r>
                        <a:rPr lang="en-US" sz="800" b="1" i="1" u="sng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zip code</a:t>
                      </a:r>
                      <a:endParaRPr lang="en-US" sz="900" kern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1039" marR="101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155">
                <a:tc>
                  <a:txBody>
                    <a:bodyPr/>
                    <a:lstStyle/>
                    <a:p>
                      <a:pPr marL="0" marR="0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E-mail </a:t>
                      </a:r>
                      <a:r>
                        <a:rPr lang="en-US" sz="800" i="1" u="sng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Address  </a:t>
                      </a:r>
                      <a:r>
                        <a:rPr lang="en-US" sz="800" b="1" i="1" u="sng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submitter email address</a:t>
                      </a:r>
                      <a:endParaRPr lang="en-US" sz="900" kern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1039" marR="101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No. of Members in Club:  </a:t>
                      </a:r>
                      <a:r>
                        <a:rPr lang="en-US" sz="1000" i="1" u="sng" kern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  <a:endParaRPr lang="en-US" sz="1000" kern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1039" marR="101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GCA District  </a:t>
                      </a:r>
                      <a:r>
                        <a:rPr lang="en-US" sz="800" b="1" i="1" u="sng" kern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IV</a:t>
                      </a:r>
                      <a:endParaRPr lang="en-US" sz="900" kern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1039" marR="101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0"/>
            <a:ext cx="7810856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1" u="sng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="1" i="1" u="sng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STEP 2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800" b="1" i="1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Fill in this section of award form, following instructions.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New project?   Yes _X___ No __  Beginning date:  </a:t>
            </a:r>
            <a:r>
              <a:rPr kumimoji="0" lang="en-US" sz="2000" b="0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Jan 1, 2024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Completion date </a:t>
            </a:r>
            <a:r>
              <a:rPr kumimoji="0" lang="en-US" sz="2000" b="0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Nov 2025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Is this a new or ongoing project.  Dates are important.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0"/>
            <a:ext cx="8196026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sng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u="sng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sng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u="sng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sng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IMPORTANT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- TOTAL NO MORE THAN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200" b="1" u="sng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3 PAGES overall (including header)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018816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i="1" u="sng" dirty="0">
              <a:solidFill>
                <a:srgbClr val="FF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STEP 3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i="1" u="sng" dirty="0" smtClean="0">
              <a:solidFill>
                <a:srgbClr val="FF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Type application in 12 point</a:t>
            </a:r>
            <a:r>
              <a:rPr kumimoji="0" lang="en-US" sz="2400" b="1" i="1" u="sng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font (no handwriting)</a:t>
            </a:r>
            <a:endParaRPr kumimoji="0" lang="en-US" sz="2400" b="1" i="1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i="1" u="sng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Goal: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Brief summary and objectives of project: 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List in a few lines your goal for the project.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(Sample)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Planted a tree at a Historic Home in our community.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Help students plant a tree at their school yard.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Since the state theme is to plant a Maple or Ginkgo Tree,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“Add Color to Alabama in the Fall”, we chose to plant a Maple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which provided color and shade at the local Elementary School.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0" y="0"/>
            <a:ext cx="8813631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sng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b="1" u="sng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STEP 4 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b="1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Summary: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8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Write a paragraph or two of what you did,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where you started, what the finished product was,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who was involved in as much detail as you can.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0" y="0"/>
            <a:ext cx="8489825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sng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b="1" u="sng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sng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STEP 5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	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Involvement of club members, other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organizations, etc.:  List who participated, more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points assigned when public, children, non club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members, etc are involved.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272</TotalTime>
  <Words>911</Words>
  <Application>Microsoft Office PowerPoint</Application>
  <PresentationFormat>On-screen Show (4:3)</PresentationFormat>
  <Paragraphs>165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Concourse</vt:lpstr>
      <vt:lpstr>GCA Award Application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GCA Award Application</dc:title>
  <dc:creator>Owner</dc:creator>
  <cp:lastModifiedBy>Owner</cp:lastModifiedBy>
  <cp:revision>8</cp:revision>
  <dcterms:created xsi:type="dcterms:W3CDTF">2025-08-18T19:33:48Z</dcterms:created>
  <dcterms:modified xsi:type="dcterms:W3CDTF">2025-08-22T16:12:09Z</dcterms:modified>
</cp:coreProperties>
</file>