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C5F7B-ABD1-DD2B-BB65-D6A8B9AD2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7776F-520B-1EA1-D47F-225409BD4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CAF2C-0BC0-4BAE-0454-816CF9BD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F6A6-F608-435A-A915-FE5FC13188A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26797-A05A-F8F2-26B4-DDFF563D4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F8BCF-086B-57C6-E555-28122610B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8B51-476F-4208-B29B-ED66AC8B9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0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61FF9-2702-CA47-B304-1B033B96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908BD-C98A-D204-7B6D-728308EB2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785B1-5A9E-B0A1-AB95-4D56E97E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F6A6-F608-435A-A915-FE5FC13188A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66B80-4D3F-5939-56E1-4F5C140A8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14576-4564-588B-D33D-D2DC61EC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8B51-476F-4208-B29B-ED66AC8B9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3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C72E88-B535-6162-6DB5-D66FEAAF2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E8118-AC8C-04B1-9F9A-411F194D5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60AC9-55CA-1E90-E876-B22D9CBDD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F6A6-F608-435A-A915-FE5FC13188A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DBCDA-21AD-8A8A-C447-A73D6CE5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69327-E566-4E4F-7B64-A9DD34A9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8B51-476F-4208-B29B-ED66AC8B9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4D1A-91EA-DB12-5C78-DFB78EAC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B179D-5E98-F8E2-63E3-963CAEE97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72112-7A03-6050-D9CA-9675DE24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F6A6-F608-435A-A915-FE5FC13188A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5F302-3A67-A705-F815-F180468E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360D-2528-738A-A476-3E4C5A91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8B51-476F-4208-B29B-ED66AC8B9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7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E979C-4D8A-D254-226C-48969109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62B7B-80AD-970B-AD23-0CB90E446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29C41-C4CF-F311-C9A7-1AAE14C4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F6A6-F608-435A-A915-FE5FC13188A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30955-0756-A560-8265-B020BD2D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44D74-15F1-4C87-EEE4-C8B8F3527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8B51-476F-4208-B29B-ED66AC8B9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6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D3C1-A1AA-3FFA-7E1B-FB4AFB4C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16CB4-80C1-8837-2A42-4BA5D5740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BDE3B-EC35-990F-A38B-18F4B025A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BD6FF-C915-52D7-0CC6-7F641750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F6A6-F608-435A-A915-FE5FC13188A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662BB-277F-3DAF-52E2-791DA84E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D719A-1390-092F-BCC6-42F3DEEA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8B51-476F-4208-B29B-ED66AC8B9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9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19EAA-CF4D-07C2-4161-70C1E7F1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75405-C1DE-574B-1E33-20638207E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0CBF1-964B-E073-AF14-5B5AF5531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5C914-BD45-3AEC-BB12-E074F92D4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0C308C-7BB0-8A7B-7D9C-8E7B774CB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6BE07C-340E-C50B-110B-9BEA06654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F6A6-F608-435A-A915-FE5FC13188A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5FBD40-526D-39A0-D67A-D6AD1B9B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9D7DD7-C42F-DDC2-EFAD-B3674ABEA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8B51-476F-4208-B29B-ED66AC8B9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3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05C6F-7E55-CC46-CC6E-D3E071072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DCF7A1-4A11-7D04-0DB6-954D366A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F6A6-F608-435A-A915-FE5FC13188A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6224-90DF-6462-B1B2-CE63BE0A4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7286F-ACE7-710B-88B2-E2120227B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8B51-476F-4208-B29B-ED66AC8B9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7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2CBDB4-EC87-70D0-C7B5-61A42F266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F6A6-F608-435A-A915-FE5FC13188A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BA41B-6415-0181-5148-F35F6E18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E411C-BCD8-A786-64FA-1B062408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8B51-476F-4208-B29B-ED66AC8B9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0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8A5C-3536-AEC4-7709-EDEEB58F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D513C-9389-47A4-E7DD-E89594E09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BF11B-A0BE-5B16-2569-DEFB9E663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FBD26-FA8A-BF3B-D6FB-80669AE99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F6A6-F608-435A-A915-FE5FC13188A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6EB85-B520-26F8-C53C-490CF7A0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BC8D7-D6FF-EF6E-499C-04FCB456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8B51-476F-4208-B29B-ED66AC8B9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8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AA50-DCCA-264F-FFAD-85C294D69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99868-A51C-D849-C5CF-38729B2BE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2FCD0-AE34-F79D-CB64-CEC20412A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7F52A-F9CC-1DF3-20E8-D4978FB4E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F6A6-F608-435A-A915-FE5FC13188A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E247A-0C48-815A-4864-1B0346FD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ADFF5-4984-9301-6622-4D33E27A7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8B51-476F-4208-B29B-ED66AC8B9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8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9ADA6E-CB62-74B7-28CB-0D57C328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B3919-BA09-9A1A-8BF5-318F21B6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0D3E1-3EB5-5F5C-1C90-287FA77A1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EF6A6-F608-435A-A915-FE5FC13188A3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36CF6-5DF4-D1C2-3CC8-B0EF8A96F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73F77-A1BE-1A5E-D810-1D11DFA6D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68B51-476F-4208-B29B-ED66AC8B9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eepsouthgardenclub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northescambia.com/wp-content/uploads/2015/04/stefani4h1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google.com/imgres?q=southbank%20marriott%20jacksonville&amp;imgurl=https%3A%2F%2Fmedia.yourobserver.com%2Fimg%2Fphotos%2F2022%2F05%2F09%2F300377_standard_r850x580.jpeg%3F50e13880ccc54d977011a5484f156b28f4611466&amp;imgrefurl=https%3A%2F%2Fwww.jaxdailyrecord.com%2Fnews%2F2020%2Fjun%2F24%2Flexington-becomes-a-marriott-hotel-on-the-jacksonville-southbank%2F&amp;docid=P8t799DPT3_ajM&amp;tbnid=G0gCYEBFiCnQRM&amp;vet=12ahUKEwj0n_D4ytKLAxX2v4kEHSuWKDcQM3oECBUQAA..i&amp;w=850&amp;h=580&amp;hcb=2&amp;ved=2ahUKEwj0n_D4ytKLAxX2v4kEHSuWKDcQM3oECBUQA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/imgres?q=rosen%20nearest%20the%20orlando%20convention%20center&amp;imgurl=https%3A%2F%2Fwww.rosencentre.com%2Fwp-content%2Fuploads%2Fcentre-daylight.jpg&amp;imgrefurl=https%3A%2F%2Fwww.rosencentre.com%2F&amp;docid=neDWbJkIy5kYHM&amp;tbnid=RMhup9n4e2CJ9M&amp;vet=12ahUKEwj-jMWKxb6LAxVCpIkEHbhLFr4QM3oECBcQAA..i&amp;w=1600&amp;h=933&amp;hcb=2&amp;ved=2ahUKEwj-jMWKxb6LAxVCpIkEHbhLFr4QM3oECBcQA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imgres?q=embassy%20suites%20kissimmee&amp;imgurl=https%3A%2F%2Fdynamic-media-cdn.tripadvisor.com%2Fmedia%2Fphoto-o%2F2c%2Fb1%2Fc4%2Fa0%2Fexterior.jpg%3Fw%3D700%26h%3D-1%26s%3D1&amp;imgrefurl=https%3A%2F%2Fwww.tripadvisor.com%2FHotel_Review-g34352-d2554285-Reviews-Embassy_Suites_by_Hilton_Orlando_Lake_Buena_Vista_South-Kissimmee_Florida.html&amp;docid=S_H1CJRnTnZl6M&amp;tbnid=XrHr6n9BLaPmuM&amp;vet=12ahUKEwix2PPGxb6LAxVVC3kGHZiGJUwQM3oECGQQAA..i&amp;w=700&amp;h=467&amp;hcb=2&amp;ved=2ahUKEwix2PPGxb6LAxVVC3kGHZiGJUwQM3oECGQQA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imgres?q=royal%20caribbean%20cruise%20liens%20explorer%20of%20the%20seas&amp;imgurl=https%3A%2F%2Fwww.royalcaribbeanincentives.com%2Fcontent%2Fuploads%2FRCI_NV_Aerial_002-1-1240x660.jpg&amp;imgrefurl=https%3A%2F%2Fwww.royalcaribbeanincentives.com%2Fships%2Fexplorer-of-the-seas%2F&amp;docid=E-bwAc23fa1S_M&amp;tbnid=0v0j2qGkzzueuM&amp;vet=12ahUKEwjQq5Oaxr6LAxVOrokEHaZzL0oQM3oECGkQAA..i&amp;w=1240&amp;h=660&amp;hcb=2&amp;ved=2ahUKEwjQq5Oaxr6LAxVOrokEHaZzL0oQM3oECGkQA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E28C-FF86-513C-4F21-AEA24E4EA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540690"/>
            <a:ext cx="9613127" cy="2528513"/>
          </a:xfrm>
        </p:spPr>
        <p:txBody>
          <a:bodyPr>
            <a:normAutofit fontScale="90000"/>
          </a:bodyPr>
          <a:lstStyle/>
          <a:p>
            <a:r>
              <a:rPr lang="en-US" sz="6700" i="1" dirty="0"/>
              <a:t>DSGC Convention</a:t>
            </a:r>
            <a:r>
              <a:rPr lang="en-US" dirty="0"/>
              <a:t>,</a:t>
            </a:r>
            <a:br>
              <a:rPr lang="en-US" dirty="0"/>
            </a:br>
            <a:r>
              <a:rPr lang="en-US" sz="4000" dirty="0"/>
              <a:t>hosted by Florida Federation of Garden Clubs, Inc.,</a:t>
            </a:r>
            <a:br>
              <a:rPr lang="en-US" sz="4400" dirty="0"/>
            </a:br>
            <a:r>
              <a:rPr lang="en-US" dirty="0"/>
              <a:t> </a:t>
            </a:r>
            <a:r>
              <a:rPr lang="en-US" b="1" i="1" dirty="0"/>
              <a:t>March 2026 --</a:t>
            </a:r>
            <a:r>
              <a:rPr lang="en-US" dirty="0"/>
              <a:t>options</a:t>
            </a:r>
          </a:p>
        </p:txBody>
      </p:sp>
      <p:pic>
        <p:nvPicPr>
          <p:cNvPr id="8194" name="Picture 2" descr="Deep South Garden Clubs, Inc.">
            <a:hlinkClick r:id="rId2"/>
            <a:extLst>
              <a:ext uri="{FF2B5EF4-FFF2-40B4-BE49-F238E27FC236}">
                <a16:creationId xmlns:a16="http://schemas.microsoft.com/office/drawing/2014/main" id="{3A8C05C5-77AF-BDBC-CD3D-4788C1309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801" y="3069202"/>
            <a:ext cx="3736056" cy="37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2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3255-B8A1-8714-E5DF-F78329BE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386"/>
            <a:ext cx="10515600" cy="1212580"/>
          </a:xfrm>
        </p:spPr>
        <p:txBody>
          <a:bodyPr/>
          <a:lstStyle/>
          <a:p>
            <a:pPr algn="ctr"/>
            <a:r>
              <a:rPr lang="en-US" dirty="0"/>
              <a:t>Bottom Line Cost to You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A65AD9-EACB-DE73-BD93-5840BB1644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074820"/>
              </p:ext>
            </p:extLst>
          </p:nvPr>
        </p:nvGraphicFramePr>
        <p:xfrm>
          <a:off x="71562" y="1232451"/>
          <a:ext cx="12120437" cy="5526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8922">
                  <a:extLst>
                    <a:ext uri="{9D8B030D-6E8A-4147-A177-3AD203B41FA5}">
                      <a16:colId xmlns:a16="http://schemas.microsoft.com/office/drawing/2014/main" val="2703773986"/>
                    </a:ext>
                  </a:extLst>
                </a:gridCol>
                <a:gridCol w="2046585">
                  <a:extLst>
                    <a:ext uri="{9D8B030D-6E8A-4147-A177-3AD203B41FA5}">
                      <a16:colId xmlns:a16="http://schemas.microsoft.com/office/drawing/2014/main" val="2078211611"/>
                    </a:ext>
                  </a:extLst>
                </a:gridCol>
                <a:gridCol w="1174723">
                  <a:extLst>
                    <a:ext uri="{9D8B030D-6E8A-4147-A177-3AD203B41FA5}">
                      <a16:colId xmlns:a16="http://schemas.microsoft.com/office/drawing/2014/main" val="952058931"/>
                    </a:ext>
                  </a:extLst>
                </a:gridCol>
                <a:gridCol w="1309326">
                  <a:extLst>
                    <a:ext uri="{9D8B030D-6E8A-4147-A177-3AD203B41FA5}">
                      <a16:colId xmlns:a16="http://schemas.microsoft.com/office/drawing/2014/main" val="3057770427"/>
                    </a:ext>
                  </a:extLst>
                </a:gridCol>
                <a:gridCol w="871863">
                  <a:extLst>
                    <a:ext uri="{9D8B030D-6E8A-4147-A177-3AD203B41FA5}">
                      <a16:colId xmlns:a16="http://schemas.microsoft.com/office/drawing/2014/main" val="2456069772"/>
                    </a:ext>
                  </a:extLst>
                </a:gridCol>
                <a:gridCol w="905516">
                  <a:extLst>
                    <a:ext uri="{9D8B030D-6E8A-4147-A177-3AD203B41FA5}">
                      <a16:colId xmlns:a16="http://schemas.microsoft.com/office/drawing/2014/main" val="3538557760"/>
                    </a:ext>
                  </a:extLst>
                </a:gridCol>
                <a:gridCol w="3903502">
                  <a:extLst>
                    <a:ext uri="{9D8B030D-6E8A-4147-A177-3AD203B41FA5}">
                      <a16:colId xmlns:a16="http://schemas.microsoft.com/office/drawing/2014/main" val="3218867062"/>
                    </a:ext>
                  </a:extLst>
                </a:gridCol>
              </a:tblGrid>
              <a:tr h="2971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Hotel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dates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room price </a:t>
                      </a:r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+ reg. $255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 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F&amp;B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Notes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extLst>
                  <a:ext uri="{0D108BD9-81ED-4DB2-BD59-A6C34878D82A}">
                    <a16:rowId xmlns:a16="http://schemas.microsoft.com/office/drawing/2014/main" val="832354395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 nights?)</a:t>
                      </a: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extLst>
                  <a:ext uri="{0D108BD9-81ED-4DB2-BD59-A6C34878D82A}">
                    <a16:rowId xmlns:a16="http://schemas.microsoft.com/office/drawing/2014/main" val="1776236143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Pensacola Beach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Hilton (Kim)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9-12 March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$239 and up ($717)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contracted out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spring break room pricing in March, comp parking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extLst>
                  <a:ext uri="{0D108BD9-81ED-4DB2-BD59-A6C34878D82A}">
                    <a16:rowId xmlns:a16="http://schemas.microsoft.com/office/drawing/2014/main" val="437899942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extLst>
                  <a:ext uri="{0D108BD9-81ED-4DB2-BD59-A6C34878D82A}">
                    <a16:rowId xmlns:a16="http://schemas.microsoft.com/office/drawing/2014/main" val="801595104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Pensacola 4-H conference center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on your own, 4 to recommend (Brian Estevez)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23-27 March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up to individual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4 local hotels recommended at I-10 exit at Pine Forest Rd.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extLst>
                  <a:ext uri="{0D108BD9-81ED-4DB2-BD59-A6C34878D82A}">
                    <a16:rowId xmlns:a16="http://schemas.microsoft.com/office/drawing/2014/main" val="1908651022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extLst>
                  <a:ext uri="{0D108BD9-81ED-4DB2-BD59-A6C34878D82A}">
                    <a16:rowId xmlns:a16="http://schemas.microsoft.com/office/drawing/2014/main" val="3359395791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Orlando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Rosen International (Marissa)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3-6 March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$179 night ($537)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20% off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$40K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1:40 comp room, $17 a day parking, 20% meeting room internet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extLst>
                  <a:ext uri="{0D108BD9-81ED-4DB2-BD59-A6C34878D82A}">
                    <a16:rowId xmlns:a16="http://schemas.microsoft.com/office/drawing/2014/main" val="2485350534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extLst>
                  <a:ext uri="{0D108BD9-81ED-4DB2-BD59-A6C34878D82A}">
                    <a16:rowId xmlns:a16="http://schemas.microsoft.com/office/drawing/2014/main" val="49552808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Orlando-Kissimmee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Embassy Suites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$25K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35K</a:t>
                      </a: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free breakfast, free afternoon happy hour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extLst>
                  <a:ext uri="{0D108BD9-81ED-4DB2-BD59-A6C34878D82A}">
                    <a16:rowId xmlns:a16="http://schemas.microsoft.com/office/drawing/2014/main" val="2232895695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extLst>
                  <a:ext uri="{0D108BD9-81ED-4DB2-BD59-A6C34878D82A}">
                    <a16:rowId xmlns:a16="http://schemas.microsoft.com/office/drawing/2014/main" val="1411339952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Jacksonville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Southbank by Marriott (Antonia)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$148 night (444)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$25K</a:t>
                      </a: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$40K</a:t>
                      </a: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extLst>
                  <a:ext uri="{0D108BD9-81ED-4DB2-BD59-A6C34878D82A}">
                    <a16:rowId xmlns:a16="http://schemas.microsoft.com/office/drawing/2014/main" val="1385114749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extLst>
                  <a:ext uri="{0D108BD9-81ED-4DB2-BD59-A6C34878D82A}">
                    <a16:rowId xmlns:a16="http://schemas.microsoft.com/office/drawing/2014/main" val="3048373889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 Augustine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World Golf Village Renaissance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$144 night ($432)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Request M01737217053521, </a:t>
                      </a:r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area for sale?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extLst>
                  <a:ext uri="{0D108BD9-81ED-4DB2-BD59-A6C34878D82A}">
                    <a16:rowId xmlns:a16="http://schemas.microsoft.com/office/drawing/2014/main" val="3746525372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extLst>
                  <a:ext uri="{0D108BD9-81ED-4DB2-BD59-A6C34878D82A}">
                    <a16:rowId xmlns:a16="http://schemas.microsoft.com/office/drawing/2014/main" val="1197611502"/>
                  </a:ext>
                </a:extLst>
              </a:tr>
              <a:tr h="4753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Port Canaveral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Cruise Line (Shelley at Funseas.com)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March 16-21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$533 +tax for </a:t>
                      </a:r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 nights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AV and confernce room free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Labadee, Haiti and Coco Cay/2 days at sea. Cocktail party 1st day.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extLst>
                  <a:ext uri="{0D108BD9-81ED-4DB2-BD59-A6C34878D82A}">
                    <a16:rowId xmlns:a16="http://schemas.microsoft.com/office/drawing/2014/main" val="3291899572"/>
                  </a:ext>
                </a:extLst>
              </a:tr>
              <a:tr h="59421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incentive for 16 rooms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Cruise is no cash. Requires $18.50/day for service and $17/day for cruise terminal parking. Meals, entertainment included in cost.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extLst>
                  <a:ext uri="{0D108BD9-81ED-4DB2-BD59-A6C34878D82A}">
                    <a16:rowId xmlns:a16="http://schemas.microsoft.com/office/drawing/2014/main" val="3126247520"/>
                  </a:ext>
                </a:extLst>
              </a:tr>
              <a:tr h="29710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6" marR="7966" marT="7966" marB="0" anchor="b"/>
                </a:tc>
                <a:extLst>
                  <a:ext uri="{0D108BD9-81ED-4DB2-BD59-A6C34878D82A}">
                    <a16:rowId xmlns:a16="http://schemas.microsoft.com/office/drawing/2014/main" val="2524021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78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421B-88C8-EDFC-9BCF-E4F54EA0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1" dirty="0"/>
              <a:t>Your Choice—Vote!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9C2C5-6005-8D25-4298-D442B1F7C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Questions?</a:t>
            </a:r>
          </a:p>
          <a:p>
            <a:pPr algn="ctr"/>
            <a:r>
              <a:rPr lang="en-US" sz="5400" dirty="0"/>
              <a:t>Discussion?</a:t>
            </a:r>
          </a:p>
          <a:p>
            <a:pPr algn="ctr"/>
            <a:r>
              <a:rPr lang="en-US" sz="5400" dirty="0"/>
              <a:t>Decision!</a:t>
            </a:r>
          </a:p>
        </p:txBody>
      </p:sp>
    </p:spTree>
    <p:extLst>
      <p:ext uri="{BB962C8B-B14F-4D97-AF65-F5344CB8AC3E}">
        <p14:creationId xmlns:p14="http://schemas.microsoft.com/office/powerpoint/2010/main" val="93266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theast USA Wall Map">
            <a:extLst>
              <a:ext uri="{FF2B5EF4-FFF2-40B4-BE49-F238E27FC236}">
                <a16:creationId xmlns:a16="http://schemas.microsoft.com/office/drawing/2014/main" id="{8063B64C-EDEC-C988-320A-B82ED34FA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8" t="26584" r="19460" b="13803"/>
          <a:stretch/>
        </p:blipFill>
        <p:spPr bwMode="auto">
          <a:xfrm>
            <a:off x="1664042" y="0"/>
            <a:ext cx="83937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ircle: Hollow 1">
            <a:extLst>
              <a:ext uri="{FF2B5EF4-FFF2-40B4-BE49-F238E27FC236}">
                <a16:creationId xmlns:a16="http://schemas.microsoft.com/office/drawing/2014/main" id="{DE5FD4BF-C16B-FDA6-166C-3BF012E472BC}"/>
              </a:ext>
            </a:extLst>
          </p:cNvPr>
          <p:cNvSpPr/>
          <p:nvPr/>
        </p:nvSpPr>
        <p:spPr>
          <a:xfrm>
            <a:off x="2224216" y="593124"/>
            <a:ext cx="6137189" cy="6264876"/>
          </a:xfrm>
          <a:prstGeom prst="donut">
            <a:avLst>
              <a:gd name="adj" fmla="val 15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00332DC5-1AF4-D0E2-9A7A-8FC699585C10}"/>
              </a:ext>
            </a:extLst>
          </p:cNvPr>
          <p:cNvSpPr/>
          <p:nvPr/>
        </p:nvSpPr>
        <p:spPr>
          <a:xfrm>
            <a:off x="5231027" y="3805881"/>
            <a:ext cx="271849" cy="22242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2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7675-4872-106C-BB2F-DF4C3FC9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Hilton, Pensacola Beach, FL</a:t>
            </a:r>
          </a:p>
        </p:txBody>
      </p:sp>
      <p:pic>
        <p:nvPicPr>
          <p:cNvPr id="1026" name="Picture 2" descr="view of hotel and beach">
            <a:extLst>
              <a:ext uri="{FF2B5EF4-FFF2-40B4-BE49-F238E27FC236}">
                <a16:creationId xmlns:a16="http://schemas.microsoft.com/office/drawing/2014/main" id="{4A1161EC-D7C6-22C7-0A80-0A0347581A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2" y="1516561"/>
            <a:ext cx="4127504" cy="23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eeting Room">
            <a:extLst>
              <a:ext uri="{FF2B5EF4-FFF2-40B4-BE49-F238E27FC236}">
                <a16:creationId xmlns:a16="http://schemas.microsoft.com/office/drawing/2014/main" id="{058D26A2-C84C-3B09-BC12-886529F8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557" y="1369063"/>
            <a:ext cx="3890090" cy="218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BD093C71-C436-78D8-1089-FE6E11F86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9216" y="613512"/>
            <a:ext cx="156796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121212"/>
                </a:solidFill>
                <a:effectLst/>
                <a:latin typeface="Hilto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331924-9D05-92A5-24B7-BF9A0A7C1BBF}"/>
              </a:ext>
            </a:extLst>
          </p:cNvPr>
          <p:cNvSpPr txBox="1"/>
          <p:nvPr/>
        </p:nvSpPr>
        <p:spPr>
          <a:xfrm>
            <a:off x="838200" y="4021742"/>
            <a:ext cx="42979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$239 per night</a:t>
            </a:r>
          </a:p>
          <a:p>
            <a:r>
              <a:rPr lang="en-US" dirty="0"/>
              <a:t>9-12 March 2026</a:t>
            </a:r>
          </a:p>
          <a:p>
            <a:r>
              <a:rPr lang="en-US" dirty="0"/>
              <a:t>AV and F&amp;B minimums</a:t>
            </a:r>
          </a:p>
          <a:p>
            <a:r>
              <a:rPr lang="en-US" b="0" i="0" dirty="0">
                <a:solidFill>
                  <a:srgbClr val="474747"/>
                </a:solidFill>
                <a:effectLst/>
                <a:latin typeface="Roboto" panose="02000000000000000000" pitchFamily="2" charset="0"/>
              </a:rPr>
              <a:t>12 Via De Luna Dr, Pensacola Beach, FL </a:t>
            </a:r>
          </a:p>
          <a:p>
            <a:r>
              <a:rPr lang="en-US" dirty="0">
                <a:solidFill>
                  <a:srgbClr val="474747"/>
                </a:solidFill>
                <a:latin typeface="Roboto" panose="02000000000000000000" pitchFamily="2" charset="0"/>
              </a:rPr>
              <a:t>Estimated budget $85K</a:t>
            </a:r>
            <a:endParaRPr lang="en-US" dirty="0"/>
          </a:p>
        </p:txBody>
      </p:sp>
      <p:pic>
        <p:nvPicPr>
          <p:cNvPr id="2050" name="Picture 2" descr="May include: A map of Florida with major cities and towns labeled in black text. The map is on a light blue background with a light brown outline of the state. The map includes the Gulf of Mexico and the Atlantic Ocean. The map also includes the Florida Keys and Dry Tortugas.">
            <a:extLst>
              <a:ext uri="{FF2B5EF4-FFF2-40B4-BE49-F238E27FC236}">
                <a16:creationId xmlns:a16="http://schemas.microsoft.com/office/drawing/2014/main" id="{F5330D6E-00D1-3DCD-18C1-BAB3886CE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171" y="3557239"/>
            <a:ext cx="3890090" cy="327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3B3C4422-DBE8-FF53-D4A7-87CEF1236AFD}"/>
              </a:ext>
            </a:extLst>
          </p:cNvPr>
          <p:cNvSpPr/>
          <p:nvPr/>
        </p:nvSpPr>
        <p:spPr>
          <a:xfrm>
            <a:off x="5437847" y="3730429"/>
            <a:ext cx="323682" cy="4612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1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0B96-5270-C341-6068-1D6E7751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187"/>
          </a:xfrm>
        </p:spPr>
        <p:txBody>
          <a:bodyPr/>
          <a:lstStyle/>
          <a:p>
            <a:r>
              <a:rPr lang="en-US" dirty="0"/>
              <a:t>Escambia County 4-H Conference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4DFD4-D629-B802-B887-42413E7F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30" y="4379354"/>
            <a:ext cx="11353800" cy="4351338"/>
          </a:xfrm>
        </p:spPr>
        <p:txBody>
          <a:bodyPr/>
          <a:lstStyle/>
          <a:p>
            <a:r>
              <a:rPr lang="en-US" dirty="0"/>
              <a:t>23-27 March 2026</a:t>
            </a:r>
          </a:p>
          <a:p>
            <a:r>
              <a:rPr lang="en-US" b="0" i="0" dirty="0">
                <a:solidFill>
                  <a:srgbClr val="474747"/>
                </a:solidFill>
                <a:effectLst/>
                <a:latin typeface="Roboto" panose="02000000000000000000" pitchFamily="2" charset="0"/>
              </a:rPr>
              <a:t>3730 Stefani Rd, Cantonment, FL </a:t>
            </a:r>
          </a:p>
          <a:p>
            <a:r>
              <a:rPr lang="en-US" dirty="0">
                <a:solidFill>
                  <a:srgbClr val="474747"/>
                </a:solidFill>
                <a:latin typeface="Roboto" panose="02000000000000000000" pitchFamily="2" charset="0"/>
              </a:rPr>
              <a:t>Free AV and rental, All meals catered in</a:t>
            </a:r>
          </a:p>
          <a:p>
            <a:r>
              <a:rPr lang="en-US" dirty="0">
                <a:solidFill>
                  <a:srgbClr val="474747"/>
                </a:solidFill>
                <a:latin typeface="Roboto" panose="02000000000000000000" pitchFamily="2" charset="0"/>
              </a:rPr>
              <a:t>Hotel on your own (near exit 8, I-10, Pine Forest Rd)</a:t>
            </a:r>
          </a:p>
          <a:p>
            <a:r>
              <a:rPr lang="en-US" dirty="0">
                <a:solidFill>
                  <a:srgbClr val="474747"/>
                </a:solidFill>
                <a:latin typeface="Roboto" panose="02000000000000000000" pitchFamily="2" charset="0"/>
              </a:rPr>
              <a:t>Overall budget $10K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A866582-20C4-C43A-5679-C4C51D096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30" y="2553729"/>
            <a:ext cx="3429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April 29, 2015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sng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16000" b="0" i="0" u="sng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>
            <a:hlinkClick r:id="rId2"/>
            <a:extLst>
              <a:ext uri="{FF2B5EF4-FFF2-40B4-BE49-F238E27FC236}">
                <a16:creationId xmlns:a16="http://schemas.microsoft.com/office/drawing/2014/main" id="{844CAD7A-34F3-D3A5-24DF-67AC19C5E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1" y="1399376"/>
            <a:ext cx="5766486" cy="285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D2E3A5C-8C50-0D13-C50B-128F28C50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10" y="1471054"/>
            <a:ext cx="3964459" cy="245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ay include: A map of Florida with major cities and towns labeled in black text. The map is on a light blue background with a light brown outline of the state. The map includes the Gulf of Mexico and the Atlantic Ocean. The map also includes the Florida Keys and Dry Tortugas.">
            <a:extLst>
              <a:ext uri="{FF2B5EF4-FFF2-40B4-BE49-F238E27FC236}">
                <a16:creationId xmlns:a16="http://schemas.microsoft.com/office/drawing/2014/main" id="{FBC1C5F8-DB09-A4D3-E271-C2A52CB25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27" y="3971127"/>
            <a:ext cx="3298874" cy="277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268F218C-A749-0EAB-D540-8EA6BAD0B869}"/>
              </a:ext>
            </a:extLst>
          </p:cNvPr>
          <p:cNvSpPr/>
          <p:nvPr/>
        </p:nvSpPr>
        <p:spPr>
          <a:xfrm>
            <a:off x="9151952" y="4019131"/>
            <a:ext cx="159026" cy="27648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5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DAAC-FE5D-03AB-8523-B1EE367FF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Jacksonville’s Southbank Marriott Hotel</a:t>
            </a:r>
          </a:p>
        </p:txBody>
      </p:sp>
      <p:pic>
        <p:nvPicPr>
          <p:cNvPr id="3074" name="Picture 2" descr="Photo">
            <a:extLst>
              <a:ext uri="{FF2B5EF4-FFF2-40B4-BE49-F238E27FC236}">
                <a16:creationId xmlns:a16="http://schemas.microsoft.com/office/drawing/2014/main" id="{7046B8E1-A287-9A18-6DA8-9BDE80C172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03" y="2147067"/>
            <a:ext cx="2387172" cy="170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389BC6-77A3-8F9E-2056-8555D8848AF8}"/>
              </a:ext>
            </a:extLst>
          </p:cNvPr>
          <p:cNvSpPr txBox="1"/>
          <p:nvPr/>
        </p:nvSpPr>
        <p:spPr>
          <a:xfrm>
            <a:off x="567603" y="4484537"/>
            <a:ext cx="3956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Trip Sans VF"/>
              </a:rPr>
              <a:t>1515 Prudential Drive, Jacksonville, FL </a:t>
            </a:r>
          </a:p>
          <a:p>
            <a:r>
              <a:rPr lang="en-US" dirty="0"/>
              <a:t>$148 per night</a:t>
            </a:r>
          </a:p>
          <a:p>
            <a:r>
              <a:rPr lang="en-US" dirty="0"/>
              <a:t>AV and F&amp;B minimums</a:t>
            </a:r>
          </a:p>
          <a:p>
            <a:r>
              <a:rPr lang="en-US" dirty="0"/>
              <a:t>Estimated budget $88K</a:t>
            </a:r>
          </a:p>
        </p:txBody>
      </p:sp>
      <p:pic>
        <p:nvPicPr>
          <p:cNvPr id="4098" name="Picture 2" descr="May include: A map of Florida with major cities and towns labeled in black text. The map is on a light blue background with a light brown outline of the state. The map includes the Gulf of Mexico and the Atlantic Ocean. The map also includes the Florida Keys and Dry Tortugas.">
            <a:extLst>
              <a:ext uri="{FF2B5EF4-FFF2-40B4-BE49-F238E27FC236}">
                <a16:creationId xmlns:a16="http://schemas.microsoft.com/office/drawing/2014/main" id="{B3EC324C-C5E2-029C-94AA-F0E7A09B7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72" y="3124863"/>
            <a:ext cx="4293381" cy="361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43BED392-3A61-BDA1-37DA-849F76EF817A}"/>
              </a:ext>
            </a:extLst>
          </p:cNvPr>
          <p:cNvSpPr/>
          <p:nvPr/>
        </p:nvSpPr>
        <p:spPr>
          <a:xfrm>
            <a:off x="10543430" y="3323645"/>
            <a:ext cx="341906" cy="34190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Lexington becomes a Marriott hotel on ...">
            <a:hlinkClick r:id="rId4"/>
            <a:extLst>
              <a:ext uri="{FF2B5EF4-FFF2-40B4-BE49-F238E27FC236}">
                <a16:creationId xmlns:a16="http://schemas.microsoft.com/office/drawing/2014/main" id="{C3143FDA-0D16-F608-ACE6-14AA6B0F6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48" y="1637663"/>
            <a:ext cx="3737108" cy="254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95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166A-68C0-0B0D-192E-0D57B48CB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0988040" cy="1325563"/>
          </a:xfrm>
        </p:spPr>
        <p:txBody>
          <a:bodyPr/>
          <a:lstStyle/>
          <a:p>
            <a:r>
              <a:rPr lang="en-US" dirty="0"/>
              <a:t>St. Augustine’s World Golf Village Renaissance</a:t>
            </a:r>
          </a:p>
        </p:txBody>
      </p:sp>
      <p:pic>
        <p:nvPicPr>
          <p:cNvPr id="4098" name="Picture 2" descr="St. Augustine Ballroom - Theater Setup">
            <a:extLst>
              <a:ext uri="{FF2B5EF4-FFF2-40B4-BE49-F238E27FC236}">
                <a16:creationId xmlns:a16="http://schemas.microsoft.com/office/drawing/2014/main" id="{200C03FA-4F4D-8CC6-DF5A-23F97A77E5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805" y="1547423"/>
            <a:ext cx="4821428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t. Saint Augustine Florida,World Golf Village Renaissance St. Augustine  Resort,hotel,lodging,front,entrance,FL160802005 Stock Photo - Alamy">
            <a:extLst>
              <a:ext uri="{FF2B5EF4-FFF2-40B4-BE49-F238E27FC236}">
                <a16:creationId xmlns:a16="http://schemas.microsoft.com/office/drawing/2014/main" id="{BAE8FA94-5E87-4992-E75A-4552171E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547423"/>
            <a:ext cx="3793579" cy="27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0E2700-FDDF-6D6C-4550-EAFC6C8E31CD}"/>
              </a:ext>
            </a:extLst>
          </p:cNvPr>
          <p:cNvSpPr txBox="1"/>
          <p:nvPr/>
        </p:nvSpPr>
        <p:spPr>
          <a:xfrm>
            <a:off x="262393" y="4557066"/>
            <a:ext cx="4469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$144 per night (a Marriott property)</a:t>
            </a:r>
          </a:p>
          <a:p>
            <a:r>
              <a:rPr lang="en-US" sz="2000" b="0" i="0" dirty="0">
                <a:solidFill>
                  <a:srgbClr val="474747"/>
                </a:solidFill>
                <a:effectLst/>
                <a:latin typeface="Roboto" panose="02000000000000000000" pitchFamily="2" charset="0"/>
              </a:rPr>
              <a:t>500 S Legacy Trail, St. Augustine, FL</a:t>
            </a:r>
          </a:p>
          <a:p>
            <a:r>
              <a:rPr lang="en-US" sz="2000" dirty="0">
                <a:solidFill>
                  <a:srgbClr val="474747"/>
                </a:solidFill>
                <a:latin typeface="Roboto" panose="02000000000000000000" pitchFamily="2" charset="0"/>
              </a:rPr>
              <a:t>AV and $F&amp;B minimums</a:t>
            </a:r>
          </a:p>
          <a:p>
            <a:r>
              <a:rPr lang="en-US" sz="2000" dirty="0">
                <a:solidFill>
                  <a:srgbClr val="474747"/>
                </a:solidFill>
                <a:latin typeface="Roboto" panose="02000000000000000000" pitchFamily="2" charset="0"/>
              </a:rPr>
              <a:t>Estimated budget $80K</a:t>
            </a:r>
            <a:endParaRPr lang="en-US" sz="2000" dirty="0"/>
          </a:p>
        </p:txBody>
      </p:sp>
      <p:pic>
        <p:nvPicPr>
          <p:cNvPr id="5122" name="Picture 2" descr="May include: A map of Florida with major cities and towns labeled in black text. The map is on a light blue background with a light brown outline of the state. The map includes the Gulf of Mexico and the Atlantic Ocean. The map also includes the Florida Keys and Dry Tortugas.">
            <a:extLst>
              <a:ext uri="{FF2B5EF4-FFF2-40B4-BE49-F238E27FC236}">
                <a16:creationId xmlns:a16="http://schemas.microsoft.com/office/drawing/2014/main" id="{E94C09CE-827C-74F8-3781-701D7904B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20" y="4461649"/>
            <a:ext cx="2578128" cy="21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E98EA36C-AD79-2214-66B8-94E0E037B1F2}"/>
              </a:ext>
            </a:extLst>
          </p:cNvPr>
          <p:cNvSpPr/>
          <p:nvPr/>
        </p:nvSpPr>
        <p:spPr>
          <a:xfrm>
            <a:off x="6818243" y="4692238"/>
            <a:ext cx="333955" cy="27829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1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05934-95B1-66F4-F303-5DE2E2D4F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Orlando’s Rosen International Hotel</a:t>
            </a:r>
          </a:p>
        </p:txBody>
      </p:sp>
      <p:pic>
        <p:nvPicPr>
          <p:cNvPr id="5124" name="Picture 4" descr="Hotel | Orlando Convention Hotel ...">
            <a:hlinkClick r:id="rId2"/>
            <a:extLst>
              <a:ext uri="{FF2B5EF4-FFF2-40B4-BE49-F238E27FC236}">
                <a16:creationId xmlns:a16="http://schemas.microsoft.com/office/drawing/2014/main" id="{87A07311-D7BA-E5E3-9103-C42A96568B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85" y="1340830"/>
            <a:ext cx="5517543" cy="320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271BA9-110E-B797-F526-2A5FC10EBB16}"/>
              </a:ext>
            </a:extLst>
          </p:cNvPr>
          <p:cNvSpPr txBox="1"/>
          <p:nvPr/>
        </p:nvSpPr>
        <p:spPr>
          <a:xfrm>
            <a:off x="1062938" y="3729162"/>
            <a:ext cx="53140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3-6 March, 2026</a:t>
            </a:r>
          </a:p>
          <a:p>
            <a:r>
              <a:rPr lang="en-US" sz="2800" dirty="0"/>
              <a:t>Room rate $179 per night</a:t>
            </a:r>
          </a:p>
          <a:p>
            <a:r>
              <a:rPr lang="en-US" sz="2800" dirty="0"/>
              <a:t>AV and F&amp;B minimums</a:t>
            </a:r>
          </a:p>
          <a:p>
            <a:r>
              <a:rPr lang="en-US" sz="2800" dirty="0"/>
              <a:t>7600 International Drive, Orlando</a:t>
            </a:r>
          </a:p>
          <a:p>
            <a:r>
              <a:rPr lang="en-US" sz="2800" dirty="0"/>
              <a:t>Estimated budget $82K</a:t>
            </a:r>
          </a:p>
        </p:txBody>
      </p:sp>
      <p:pic>
        <p:nvPicPr>
          <p:cNvPr id="6146" name="Picture 2" descr="May include: A map of Florida with major cities and towns labeled in black text. The map is on a light blue background with a light brown outline of the state. The map includes the Gulf of Mexico and the Atlantic Ocean. The map also includes the Florida Keys and Dry Tortugas.">
            <a:extLst>
              <a:ext uri="{FF2B5EF4-FFF2-40B4-BE49-F238E27FC236}">
                <a16:creationId xmlns:a16="http://schemas.microsoft.com/office/drawing/2014/main" id="{EB167C4C-EFEF-8F25-381F-DAECE24BF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532" y="4664687"/>
            <a:ext cx="2522468" cy="212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96B0FAD3-2671-9D5D-4ABA-8F1C43FBBD3C}"/>
              </a:ext>
            </a:extLst>
          </p:cNvPr>
          <p:cNvSpPr/>
          <p:nvPr/>
        </p:nvSpPr>
        <p:spPr>
          <a:xfrm>
            <a:off x="11418537" y="5286209"/>
            <a:ext cx="250923" cy="33775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9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4F4C7-36C1-9262-B190-6BDA37244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607"/>
            <a:ext cx="10515600" cy="1076283"/>
          </a:xfrm>
        </p:spPr>
        <p:txBody>
          <a:bodyPr/>
          <a:lstStyle/>
          <a:p>
            <a:r>
              <a:rPr lang="en-US" dirty="0"/>
              <a:t>Kissimmee’s Embassy Suites Hotel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DF549-3234-64F2-C5C6-7D2587461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142" y="1440382"/>
            <a:ext cx="10989658" cy="4736581"/>
          </a:xfrm>
        </p:spPr>
        <p:txBody>
          <a:bodyPr/>
          <a:lstStyle/>
          <a:p>
            <a:r>
              <a:rPr lang="en-US" dirty="0"/>
              <a:t>Free breakfast and free cocktail in the afternoon</a:t>
            </a:r>
          </a:p>
          <a:p>
            <a:r>
              <a:rPr lang="en-US" b="0" i="0" dirty="0">
                <a:solidFill>
                  <a:srgbClr val="474747"/>
                </a:solidFill>
                <a:effectLst/>
                <a:latin typeface="Roboto" panose="02000000000000000000" pitchFamily="2" charset="0"/>
              </a:rPr>
              <a:t>4955 </a:t>
            </a:r>
            <a:r>
              <a:rPr lang="en-US" b="0" i="0" dirty="0" err="1">
                <a:solidFill>
                  <a:srgbClr val="474747"/>
                </a:solidFill>
                <a:effectLst/>
                <a:latin typeface="Roboto" panose="02000000000000000000" pitchFamily="2" charset="0"/>
              </a:rPr>
              <a:t>Kyngs</a:t>
            </a:r>
            <a:r>
              <a:rPr lang="en-US" b="0" i="0" dirty="0">
                <a:solidFill>
                  <a:srgbClr val="474747"/>
                </a:solidFill>
                <a:effectLst/>
                <a:latin typeface="Roboto" panose="02000000000000000000" pitchFamily="2" charset="0"/>
              </a:rPr>
              <a:t> Heath Rd, Kissimmee, FL (off US 192)</a:t>
            </a:r>
          </a:p>
          <a:p>
            <a:r>
              <a:rPr lang="en-US" dirty="0">
                <a:solidFill>
                  <a:srgbClr val="474747"/>
                </a:solidFill>
                <a:latin typeface="Roboto" panose="02000000000000000000" pitchFamily="2" charset="0"/>
              </a:rPr>
              <a:t>$150 per night (a Hilton property)</a:t>
            </a:r>
          </a:p>
          <a:p>
            <a:r>
              <a:rPr lang="en-US" dirty="0">
                <a:solidFill>
                  <a:srgbClr val="474747"/>
                </a:solidFill>
                <a:latin typeface="Roboto" panose="02000000000000000000" pitchFamily="2" charset="0"/>
              </a:rPr>
              <a:t>AV and F&amp;B minimums</a:t>
            </a:r>
          </a:p>
          <a:p>
            <a:r>
              <a:rPr lang="en-US" dirty="0">
                <a:solidFill>
                  <a:srgbClr val="474747"/>
                </a:solidFill>
                <a:latin typeface="Roboto" panose="02000000000000000000" pitchFamily="2" charset="0"/>
              </a:rPr>
              <a:t>Estimated budget $88K</a:t>
            </a:r>
            <a:endParaRPr lang="en-US" dirty="0"/>
          </a:p>
          <a:p>
            <a:endParaRPr lang="en-US" dirty="0">
              <a:solidFill>
                <a:srgbClr val="474747"/>
              </a:solidFill>
              <a:latin typeface="Roboto" panose="02000000000000000000" pitchFamily="2" charset="0"/>
            </a:endParaRPr>
          </a:p>
        </p:txBody>
      </p:sp>
      <p:pic>
        <p:nvPicPr>
          <p:cNvPr id="6158" name="Picture 14" descr="EMBASSY SUITES BY HILTON ORLANDO LAKE ...">
            <a:hlinkClick r:id="rId2"/>
            <a:extLst>
              <a:ext uri="{FF2B5EF4-FFF2-40B4-BE49-F238E27FC236}">
                <a16:creationId xmlns:a16="http://schemas.microsoft.com/office/drawing/2014/main" id="{F0E83A2D-5EA3-803F-B2A8-41ADAAF16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678" y="2526570"/>
            <a:ext cx="5485563" cy="365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May include: A map of Florida with major cities and towns labeled in black text. The map is on a light blue background with a light brown outline of the state. The map includes the Gulf of Mexico and the Atlantic Ocean. The map also includes the Florida Keys and Dry Tortugas.">
            <a:extLst>
              <a:ext uri="{FF2B5EF4-FFF2-40B4-BE49-F238E27FC236}">
                <a16:creationId xmlns:a16="http://schemas.microsoft.com/office/drawing/2014/main" id="{ADA5856C-D92F-8A87-A575-368D7EF25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821" y="3943883"/>
            <a:ext cx="3358194" cy="28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3CCF4348-B3DD-F29F-2772-7AAED4C21128}"/>
              </a:ext>
            </a:extLst>
          </p:cNvPr>
          <p:cNvSpPr/>
          <p:nvPr/>
        </p:nvSpPr>
        <p:spPr>
          <a:xfrm>
            <a:off x="5049431" y="4969395"/>
            <a:ext cx="234669" cy="32684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9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6A9B0-07AF-F3D2-D76B-F5EA8CCD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35" y="-115329"/>
            <a:ext cx="12750606" cy="1263476"/>
          </a:xfrm>
        </p:spPr>
        <p:txBody>
          <a:bodyPr/>
          <a:lstStyle/>
          <a:p>
            <a:r>
              <a:rPr lang="en-US" dirty="0"/>
              <a:t>Royal Caribbean Cruise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522E2-0333-4669-61EC-1E4B3E8B8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35" y="3180169"/>
            <a:ext cx="11727809" cy="34472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March 16-21, a </a:t>
            </a:r>
            <a:r>
              <a:rPr lang="en-US" i="1" dirty="0"/>
              <a:t>5-night cruise </a:t>
            </a:r>
            <a:r>
              <a:rPr lang="en-US" dirty="0"/>
              <a:t>aboard </a:t>
            </a:r>
            <a:r>
              <a:rPr lang="en-US" i="1" dirty="0"/>
              <a:t>“Explorer of the Seas” </a:t>
            </a:r>
            <a:r>
              <a:rPr lang="en-US" dirty="0"/>
              <a:t>out of Port Canaveral, FL</a:t>
            </a:r>
          </a:p>
          <a:p>
            <a:r>
              <a:rPr lang="en-US" dirty="0"/>
              <a:t>Visits to Labadee, Haiti and Coco Cay, Bahamas</a:t>
            </a:r>
          </a:p>
          <a:p>
            <a:r>
              <a:rPr lang="en-US" dirty="0"/>
              <a:t>Room, meals, entertainment included= $533 (plus tax) per person/double occupancy (plus $18.50 per day gratuity and parking)</a:t>
            </a:r>
          </a:p>
          <a:p>
            <a:r>
              <a:rPr lang="en-US" i="1" dirty="0"/>
              <a:t>Free</a:t>
            </a:r>
            <a:r>
              <a:rPr lang="en-US" dirty="0"/>
              <a:t> cocktail party for attendees</a:t>
            </a:r>
          </a:p>
          <a:p>
            <a:r>
              <a:rPr lang="en-US" i="1" dirty="0"/>
              <a:t>Free</a:t>
            </a:r>
            <a:r>
              <a:rPr lang="en-US" dirty="0"/>
              <a:t> conference rooms and free AV for Tuesday and Thursday</a:t>
            </a:r>
          </a:p>
          <a:p>
            <a:r>
              <a:rPr lang="en-US" dirty="0"/>
              <a:t>Incentive to states booking 16 rooms (32 people)=</a:t>
            </a:r>
            <a:r>
              <a:rPr lang="en-US" i="1" dirty="0"/>
              <a:t>1 free berth </a:t>
            </a:r>
          </a:p>
          <a:p>
            <a:r>
              <a:rPr lang="en-US" dirty="0"/>
              <a:t>Estimated budget $500 but…. </a:t>
            </a:r>
            <a:r>
              <a:rPr lang="en-US" i="1" dirty="0"/>
              <a:t>Possible bonus</a:t>
            </a:r>
            <a:r>
              <a:rPr lang="en-US" dirty="0"/>
              <a:t>!</a:t>
            </a:r>
          </a:p>
        </p:txBody>
      </p:sp>
      <p:pic>
        <p:nvPicPr>
          <p:cNvPr id="7170" name="Picture 2" descr="Explorer of the Seas | Royal Caribbean ...">
            <a:hlinkClick r:id="rId2"/>
            <a:extLst>
              <a:ext uri="{FF2B5EF4-FFF2-40B4-BE49-F238E27FC236}">
                <a16:creationId xmlns:a16="http://schemas.microsoft.com/office/drawing/2014/main" id="{D39EF0FB-891F-9149-B5CB-5FA0F0E83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20" y="806584"/>
            <a:ext cx="4336130" cy="230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ay include: A map of Florida with major cities and towns labeled in black text. The map is on a light blue background with a light brown outline of the state. The map includes the Gulf of Mexico and the Atlantic Ocean. The map also includes the Florida Keys and Dry Tortugas.">
            <a:extLst>
              <a:ext uri="{FF2B5EF4-FFF2-40B4-BE49-F238E27FC236}">
                <a16:creationId xmlns:a16="http://schemas.microsoft.com/office/drawing/2014/main" id="{20355F13-7D00-62EC-39AC-56BECCFDE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318" y="0"/>
            <a:ext cx="3481301" cy="293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EFC3C3E5-21F7-E1D6-33C7-000503AAEC63}"/>
              </a:ext>
            </a:extLst>
          </p:cNvPr>
          <p:cNvSpPr/>
          <p:nvPr/>
        </p:nvSpPr>
        <p:spPr>
          <a:xfrm>
            <a:off x="11312665" y="1026492"/>
            <a:ext cx="307498" cy="24330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72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595</Words>
  <Application>Microsoft Office PowerPoint</Application>
  <PresentationFormat>Widescreen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Hilton Sans</vt:lpstr>
      <vt:lpstr>Roboto</vt:lpstr>
      <vt:lpstr>Trip Sans VF</vt:lpstr>
      <vt:lpstr>Office Theme</vt:lpstr>
      <vt:lpstr>DSGC Convention, hosted by Florida Federation of Garden Clubs, Inc.,  March 2026 --options</vt:lpstr>
      <vt:lpstr>PowerPoint Presentation</vt:lpstr>
      <vt:lpstr>Hilton, Pensacola Beach, FL</vt:lpstr>
      <vt:lpstr>Escambia County 4-H Conference Center</vt:lpstr>
      <vt:lpstr>Jacksonville’s Southbank Marriott Hotel</vt:lpstr>
      <vt:lpstr>St. Augustine’s World Golf Village Renaissance</vt:lpstr>
      <vt:lpstr>Orlando’s Rosen International Hotel</vt:lpstr>
      <vt:lpstr>Kissimmee’s Embassy Suites Hotel</vt:lpstr>
      <vt:lpstr>Royal Caribbean Cruise Line</vt:lpstr>
      <vt:lpstr>Bottom Line Cost to You</vt:lpstr>
      <vt:lpstr>Your Choice—Vote!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Bettina Tuttle</dc:creator>
  <cp:lastModifiedBy>Bettina Tuttle</cp:lastModifiedBy>
  <cp:revision>5</cp:revision>
  <dcterms:created xsi:type="dcterms:W3CDTF">2025-02-02T22:51:50Z</dcterms:created>
  <dcterms:modified xsi:type="dcterms:W3CDTF">2025-03-09T19:16:01Z</dcterms:modified>
</cp:coreProperties>
</file>